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  <p:sldMasterId id="2147483758" r:id="rId2"/>
    <p:sldMasterId id="2147483768" r:id="rId3"/>
    <p:sldMasterId id="2147483781" r:id="rId4"/>
    <p:sldMasterId id="2147483806" r:id="rId5"/>
  </p:sldMasterIdLst>
  <p:sldIdLst>
    <p:sldId id="256" r:id="rId6"/>
    <p:sldId id="271" r:id="rId7"/>
    <p:sldId id="266" r:id="rId8"/>
    <p:sldId id="257" r:id="rId9"/>
    <p:sldId id="260" r:id="rId10"/>
    <p:sldId id="259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85" r:id="rId19"/>
    <p:sldId id="275" r:id="rId20"/>
    <p:sldId id="286" r:id="rId21"/>
    <p:sldId id="276" r:id="rId22"/>
    <p:sldId id="277" r:id="rId23"/>
    <p:sldId id="282" r:id="rId24"/>
    <p:sldId id="27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8519D-FD91-4BBB-951B-8DD92703FB07}" v="141" dt="2025-10-11T05:57:23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5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55C6B4A9-1611-4792-9094-5F34BCA07E0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07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5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8053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69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610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/>
          <p:nvPr/>
        </p:nvSpPr>
        <p:spPr>
          <a:xfrm>
            <a:off x="-2180333" y="4609046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7882816" y="-3779854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9374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>
            <a:off x="8810765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851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950033" y="5523623"/>
            <a:ext cx="6096000" cy="4483100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/>
          <p:nvPr/>
        </p:nvSpPr>
        <p:spPr>
          <a:xfrm>
            <a:off x="-963000" y="5523633"/>
            <a:ext cx="5146717" cy="342900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90638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070000" y="593367"/>
            <a:ext cx="40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6"/>
          <p:cNvSpPr/>
          <p:nvPr/>
        </p:nvSpPr>
        <p:spPr>
          <a:xfrm>
            <a:off x="9669493" y="0"/>
            <a:ext cx="5180840" cy="68580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" y="0"/>
            <a:ext cx="2674228" cy="68580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8997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747591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6560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4103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3803734" y="-2938849"/>
            <a:ext cx="2782260" cy="4248249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5747607" y="5064767"/>
            <a:ext cx="2782260" cy="54864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003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57200" y="1420285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63AA4E6A-87D1-436C-B130-BC017732259E}" type="datetimeFigureOut">
              <a:rPr lang="en-IN" smtClean="0"/>
              <a:t>21-11-2025</a:t>
            </a:fld>
            <a:endParaRPr lang="en-IN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IN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17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014665" y="329210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9"/>
          <p:cNvSpPr/>
          <p:nvPr/>
        </p:nvSpPr>
        <p:spPr>
          <a:xfrm>
            <a:off x="-1818633" y="-6413967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2717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3379633"/>
            <a:ext cx="12192000" cy="4362451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846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670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57200" y="1420285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54699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969465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22650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60097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54331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25463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83368" y="182034"/>
            <a:ext cx="3407833" cy="390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4025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828754" lvl="2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2438339" lvl="3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3047924" lvl="4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3657509" lvl="5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4267093" lvl="6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4876678" lvl="7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5486263" lvl="8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16169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74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235318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235516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91131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6159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694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316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/>
          <p:nvPr/>
        </p:nvSpPr>
        <p:spPr>
          <a:xfrm>
            <a:off x="-2180333" y="4609046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7882816" y="-3779854"/>
            <a:ext cx="7246768" cy="4465655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27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>
            <a:off x="8810765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862025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950033" y="5523623"/>
            <a:ext cx="6096000" cy="4483100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/>
          <p:nvPr/>
        </p:nvSpPr>
        <p:spPr>
          <a:xfrm>
            <a:off x="-963000" y="5523633"/>
            <a:ext cx="5146717" cy="342900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8989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070000" y="593367"/>
            <a:ext cx="40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4" name="Google Shape;34;p6"/>
          <p:cNvSpPr/>
          <p:nvPr/>
        </p:nvSpPr>
        <p:spPr>
          <a:xfrm>
            <a:off x="9669493" y="0"/>
            <a:ext cx="5180840" cy="68580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1" y="0"/>
            <a:ext cx="2674228" cy="68580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2939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747591" y="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6560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804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2914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6" name="Google Shape;46;p8"/>
          <p:cNvSpPr/>
          <p:nvPr/>
        </p:nvSpPr>
        <p:spPr>
          <a:xfrm>
            <a:off x="3803734" y="-2938849"/>
            <a:ext cx="2782260" cy="4248249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5747607" y="5064767"/>
            <a:ext cx="2782260" cy="54864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93866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014665" y="3292100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9"/>
          <p:cNvSpPr/>
          <p:nvPr/>
        </p:nvSpPr>
        <p:spPr>
          <a:xfrm>
            <a:off x="-1818633" y="-6413967"/>
            <a:ext cx="6560968" cy="68580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49844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3379633"/>
            <a:ext cx="12192000" cy="4362451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0266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926888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08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2488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8771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5686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127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EB712588-04B1-427B-82EE-E8DB90309F08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600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470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016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095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0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3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83368" y="182034"/>
            <a:ext cx="3407833" cy="390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4025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828754" lvl="2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2438339" lvl="3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3047924" lvl="4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3657509" lvl="5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4267093" lvl="6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4876678" lvl="7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5486263" lvl="8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42A54C80-263E-416B-A8E0-580EDEADCBD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20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703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819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3732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059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9409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149E-51C1-4E2D-B579-935CCAAC9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9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>
    <p:fade thruBlk="1"/>
  </p:transition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5D0E-919F-4EC6-9498-9F2F1C14A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AI Powered Crop Yield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91A0F-5961-6424-3878-6CC3C9B69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400" y="1782501"/>
            <a:ext cx="11319200" cy="407428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Al-Powered Crop Yield Prediction and Optimization</a:t>
            </a:r>
          </a:p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Candidates: 1. Niranjan Thorave A-19              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2. Ojas Patil A-20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3. Om Nathe A-21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4. Omsai Gunale A-22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Name of the Guide: Dr. Manisha Khadse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Data Science</a:t>
            </a:r>
            <a:r>
              <a:rPr lang="en-US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EA6831-9DEA-A35E-A209-4B1F5C18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200"/>
            <a:ext cx="1219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159EC-F71B-3C7D-7E1E-20E0F407A763}"/>
              </a:ext>
            </a:extLst>
          </p:cNvPr>
          <p:cNvSpPr txBox="1"/>
          <p:nvPr/>
        </p:nvSpPr>
        <p:spPr>
          <a:xfrm>
            <a:off x="0" y="5956542"/>
            <a:ext cx="1131425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5905" algn="ctr">
              <a:lnSpc>
                <a:spcPct val="115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PCET’s Pimpri Chinchwad University 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80795" algn="ctr">
              <a:lnSpc>
                <a:spcPct val="115000"/>
              </a:lnSpc>
              <a:spcBef>
                <a:spcPts val="5"/>
              </a:spcBef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Established under Govt. of Maharashtra Act No. V of 2023 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1125" marR="771525" algn="ctr">
              <a:lnSpc>
                <a:spcPct val="95000"/>
              </a:lnSpc>
              <a:buNone/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Gut No. 44, 46, 48, 49 and 50, Sate, Maval (PMRDA) Dist. Pune-412106 Maharashtra, India</a:t>
            </a: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7DB1-AB63-674C-F653-54F219A4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67C7-83D0-E6DC-EAA3-46C6690D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CE0A6-954A-951E-A665-98BB7DC6B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53215"/>
              </p:ext>
            </p:extLst>
          </p:nvPr>
        </p:nvGraphicFramePr>
        <p:xfrm>
          <a:off x="747252" y="1185626"/>
          <a:ext cx="10482005" cy="519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9109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42727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AI-Powered Predictive Analytics for Crop Yield Optimization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(Book chapter in 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Agriculture 4.0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2024)(ResearchGate)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Narrative/mini-review: integrates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IoT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pipelines, DSS, and policy/ethics; compiles recent studies across sensors, ML/DL, and optimization.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Holistic view (tech + adoption + ethics); practical guidance on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infrastructure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AI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an empirical benchmark; relies on secondary sources; limited quantitative comparison.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Success of predictive analytics depends on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connectivity, usability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governance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addition to models. 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capacity building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rural connectivity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ethical frameworks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scale AI benefits inclusively.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579940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49F2-1E78-5E5A-E4E7-66B3E956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86F6-58E8-9774-8167-56B6C1D9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118774F-D73F-210E-0B19-7242EE0F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76359"/>
              </p:ext>
            </p:extLst>
          </p:nvPr>
        </p:nvGraphicFramePr>
        <p:xfrm>
          <a:off x="747252" y="1185627"/>
          <a:ext cx="10482005" cy="5422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660495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381991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50155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095997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74831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Agentic AI for Pathogen-Based Plant Disease Detection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(IEEE, 2025)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Agentic AI framework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that integrates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autonomous decision-making, continuous learning, and explainable AI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pathogen-based disease detection.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proactive, self-learning, and interpretable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predictions. Reduces pesticide use, improves early detection, increases farmer trust.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multimodal datasets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edge deployment challenges; ethical and access concerns for small-scale farmers.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High accuracy in early disease detection,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in pesticide use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improved yield sustainability.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work: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swarm robotics, blockchain for traceability, federated learning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cross-region adaptability.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485162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0538D-6C4A-2432-AB5E-8A012DC42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B5AA-D48E-B5B5-0951-CD92DD6D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1718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B6BBA6-9E46-0A11-F612-BA124DC44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30432"/>
              </p:ext>
            </p:extLst>
          </p:nvPr>
        </p:nvGraphicFramePr>
        <p:xfrm>
          <a:off x="581426" y="1097280"/>
          <a:ext cx="11029147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20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24497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95369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575716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72516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2033593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221040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83110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407240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for Sustainable Agriculture: Smart Farming Solutions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(IEEE, 2024)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review of AI in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farming, yield prediction, irrigation optimization, pest/disease management, and climate resilience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Holistic coverage of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+ IoT + robotics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shows measurable sustainability gains; highlights policy &amp; ethical aspects.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cost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(drones, sensors); data privacy and smallholder farmer accessibility issues; regulatory barriers.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AI enables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 water savings in Israel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 fertilizer reduction in India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increase in Europe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Supports climate adaptation with predictive algorithms.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work: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 support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farmer training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democratization of AI tools; more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climate-resilient algorithms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developing regions.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21577"/>
                  </a:ext>
                </a:extLst>
              </a:tr>
              <a:tr h="332442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1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CD94-E736-5B7A-82BE-9E4D46A2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252419"/>
            <a:ext cx="11360800" cy="11224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 in Existing Literature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15DC1-802E-0119-0441-F5A061ADF837}"/>
              </a:ext>
            </a:extLst>
          </p:cNvPr>
          <p:cNvSpPr txBox="1"/>
          <p:nvPr/>
        </p:nvSpPr>
        <p:spPr>
          <a:xfrm>
            <a:off x="379864" y="1232203"/>
            <a:ext cx="1143227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Adaptive Fusion: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models give equal importance to all inputs, even during climate stress, leading to inaccurate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Poor Multimodal Integration: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systems use only one data type (weather, soil, or imagery) instead of combining all three for better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Lack of Explainability: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behave like black boxes, offering no clarity on which factors influence yield, reducing farmer trust.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Weak Climate Robustness: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drops heavily during droughts, heatwaves, or abnormal weather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Real-World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models are too heavy to run on low-power devices like Raspberry Pi, restricting field-level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Support for Continuous Adaptation: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do not adjust to seasonal or regional variations unless manually retrained.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9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E82E-E615-5779-5FA2-BA1C9581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F63-CFFE-F6E4-F8A2-2008B69E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271"/>
            <a:ext cx="11360800" cy="11224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Methodology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3BFC70-0843-067F-9185-1D436C684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86699"/>
              </p:ext>
            </p:extLst>
          </p:nvPr>
        </p:nvGraphicFramePr>
        <p:xfrm>
          <a:off x="186811" y="1326208"/>
          <a:ext cx="7384026" cy="5300736"/>
        </p:xfrm>
        <a:graphic>
          <a:graphicData uri="http://schemas.openxmlformats.org/drawingml/2006/table">
            <a:tbl>
              <a:tblPr/>
              <a:tblGrid>
                <a:gridCol w="2461342">
                  <a:extLst>
                    <a:ext uri="{9D8B030D-6E8A-4147-A177-3AD203B41FA5}">
                      <a16:colId xmlns:a16="http://schemas.microsoft.com/office/drawing/2014/main" val="1028160691"/>
                    </a:ext>
                  </a:extLst>
                </a:gridCol>
                <a:gridCol w="2461342">
                  <a:extLst>
                    <a:ext uri="{9D8B030D-6E8A-4147-A177-3AD203B41FA5}">
                      <a16:colId xmlns:a16="http://schemas.microsoft.com/office/drawing/2014/main" val="1771480246"/>
                    </a:ext>
                  </a:extLst>
                </a:gridCol>
                <a:gridCol w="2461342">
                  <a:extLst>
                    <a:ext uri="{9D8B030D-6E8A-4147-A177-3AD203B41FA5}">
                      <a16:colId xmlns:a16="http://schemas.microsoft.com/office/drawing/2014/main" val="3710946505"/>
                    </a:ext>
                  </a:extLst>
                </a:gridCol>
              </a:tblGrid>
              <a:tr h="416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/ Technique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 / Outcome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012762"/>
                  </a:ext>
                </a:extLst>
              </a:tr>
              <a:tr h="714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Data Preprocessing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Normalization, K-Means Clustering, CFS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clean data, remove noise, reduce redundancy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892"/>
                  </a:ext>
                </a:extLst>
              </a:tr>
              <a:tr h="714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Feature Reduction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Cluster-wise CFS Ranking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top-ranked features from each 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213452"/>
                  </a:ext>
                </a:extLst>
              </a:tr>
              <a:tr h="101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Hybrid Feature Selection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Fisher Score, Mutual Information Gain, RFE-SVM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most relevant features for accurate 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33518"/>
                  </a:ext>
                </a:extLst>
              </a:tr>
              <a:tr h="101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Model Optimization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Crayfish Optimization Algorithm (ICOA)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 ML model parameters for best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807838"/>
                  </a:ext>
                </a:extLst>
              </a:tr>
              <a:tr h="714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Prediction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SVR, RF, KNN, Gradient Boosting, DT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and generate crop yield predictions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09790"/>
                  </a:ext>
                </a:extLst>
              </a:tr>
              <a:tr h="714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Evaluation</a:t>
                      </a:r>
                      <a:endParaRPr lang="en-IN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MAE, RMSE, R², MAPE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Validate model accuracy and reliability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90727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328B8E-C522-8627-383E-CF2EEFD7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143" y="2416008"/>
            <a:ext cx="3770257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7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08F-0192-D127-D30A-0035FAD4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36197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EE3D15-D3AD-D38A-F9AB-8780DBC5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70213"/>
              </p:ext>
            </p:extLst>
          </p:nvPr>
        </p:nvGraphicFramePr>
        <p:xfrm>
          <a:off x="127820" y="1008029"/>
          <a:ext cx="11857704" cy="5760607"/>
        </p:xfrm>
        <a:graphic>
          <a:graphicData uri="http://schemas.openxmlformats.org/drawingml/2006/table">
            <a:tbl>
              <a:tblPr/>
              <a:tblGrid>
                <a:gridCol w="2579920">
                  <a:extLst>
                    <a:ext uri="{9D8B030D-6E8A-4147-A177-3AD203B41FA5}">
                      <a16:colId xmlns:a16="http://schemas.microsoft.com/office/drawing/2014/main" val="948803895"/>
                    </a:ext>
                  </a:extLst>
                </a:gridCol>
                <a:gridCol w="4791968">
                  <a:extLst>
                    <a:ext uri="{9D8B030D-6E8A-4147-A177-3AD203B41FA5}">
                      <a16:colId xmlns:a16="http://schemas.microsoft.com/office/drawing/2014/main" val="68346121"/>
                    </a:ext>
                  </a:extLst>
                </a:gridCol>
                <a:gridCol w="4485816">
                  <a:extLst>
                    <a:ext uri="{9D8B030D-6E8A-4147-A177-3AD203B41FA5}">
                      <a16:colId xmlns:a16="http://schemas.microsoft.com/office/drawing/2014/main" val="3857808099"/>
                    </a:ext>
                  </a:extLst>
                </a:gridCol>
              </a:tblGrid>
              <a:tr h="433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 Used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 / Outcome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953628"/>
                  </a:ext>
                </a:extLst>
              </a:tr>
              <a:tr h="49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Data Preprocessing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Weather smoothing, Soil normalization, Image resizing &amp; augmentation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clean, consistent inputs for all three modalities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495427"/>
                  </a:ext>
                </a:extLst>
              </a:tr>
              <a:tr h="49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Feature Engineering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Degree-days, Cumulative rainfall, Vegetation indices (NDVI/EVI), Heatwave counts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meaningful features for improved model understanding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18721"/>
                  </a:ext>
                </a:extLst>
              </a:tr>
              <a:tr h="6211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Multimodal Encoding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 (weather), Dense NN (soil), CNN (imagery)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 temporal, numeric, and spatial features from each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819015"/>
                  </a:ext>
                </a:extLst>
              </a:tr>
              <a:tr h="8091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Adaptive Fusion Mechanism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-based dynamic weighting, Context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 importance to each modality based on climate conditions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635795"/>
                  </a:ext>
                </a:extLst>
              </a:tr>
              <a:tr h="6211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Model Training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Multimodal Deep Learning, Adam optimizer, Early stopping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CANF to accurately predict crop yield in diverse climate zones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831030"/>
                  </a:ext>
                </a:extLst>
              </a:tr>
              <a:tr h="8091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Evaluation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RMSE, MAE, MAPE, R²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Compare model performance with baseline models and validate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635292"/>
                  </a:ext>
                </a:extLst>
              </a:tr>
              <a:tr h="6211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Explainability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feature-level and modality-level interpretability for farmers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22235"/>
                  </a:ext>
                </a:extLst>
              </a:tr>
              <a:tr h="8091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Deployment</a:t>
                      </a:r>
                      <a:endParaRPr lang="en-IN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pruning, Quantization, Edge–Cloud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Enable real-time on-field prediction using low-power devices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63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43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30AC9-5198-5EF0-C0AF-7B6A4B2E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FCFCF-8D99-A355-F360-49933933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7" y="1150373"/>
            <a:ext cx="5018245" cy="5024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569C4-F2AD-63D5-C804-3AD9E7E6DE29}"/>
              </a:ext>
            </a:extLst>
          </p:cNvPr>
          <p:cNvSpPr txBox="1"/>
          <p:nvPr/>
        </p:nvSpPr>
        <p:spPr>
          <a:xfrm>
            <a:off x="1691148" y="373626"/>
            <a:ext cx="921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8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BCDA-9E98-6AFB-4EA3-86D6BF07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54193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20DA89-21A4-87EE-61F9-D15710DBD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23803"/>
              </p:ext>
            </p:extLst>
          </p:nvPr>
        </p:nvGraphicFramePr>
        <p:xfrm>
          <a:off x="943897" y="1120094"/>
          <a:ext cx="10048570" cy="5483713"/>
        </p:xfrm>
        <a:graphic>
          <a:graphicData uri="http://schemas.openxmlformats.org/drawingml/2006/table">
            <a:tbl>
              <a:tblPr/>
              <a:tblGrid>
                <a:gridCol w="1734457">
                  <a:extLst>
                    <a:ext uri="{9D8B030D-6E8A-4147-A177-3AD203B41FA5}">
                      <a16:colId xmlns:a16="http://schemas.microsoft.com/office/drawing/2014/main" val="3336875924"/>
                    </a:ext>
                  </a:extLst>
                </a:gridCol>
                <a:gridCol w="1136563">
                  <a:extLst>
                    <a:ext uri="{9D8B030D-6E8A-4147-A177-3AD203B41FA5}">
                      <a16:colId xmlns:a16="http://schemas.microsoft.com/office/drawing/2014/main" val="1092354860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781891665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2301200152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1789936515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809816473"/>
                    </a:ext>
                  </a:extLst>
                </a:gridCol>
                <a:gridCol w="1435510">
                  <a:extLst>
                    <a:ext uri="{9D8B030D-6E8A-4147-A177-3AD203B41FA5}">
                      <a16:colId xmlns:a16="http://schemas.microsoft.com/office/drawing/2014/main" val="1776846677"/>
                    </a:ext>
                  </a:extLst>
                </a:gridCol>
              </a:tblGrid>
              <a:tr h="4053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/ Technique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Accuracy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Accuracy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Score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/ Remarks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034403"/>
                  </a:ext>
                </a:extLst>
              </a:tr>
              <a:tr h="4053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(RF)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performance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484037"/>
                  </a:ext>
                </a:extLst>
              </a:tr>
              <a:tr h="863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 Convolutional Neural Network (CNN)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performance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842335"/>
                  </a:ext>
                </a:extLst>
              </a:tr>
              <a:tr h="558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LSTM–DBN Hybrid Model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0.172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and accurate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900510"/>
                  </a:ext>
                </a:extLst>
              </a:tr>
              <a:tr h="863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CYPA (Crop Yield Prediction Algorithm)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baseline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386060"/>
                  </a:ext>
                </a:extLst>
              </a:tr>
              <a:tr h="1092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FMIG–RFE–SVM + ICOA 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0.949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0.138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0.171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performer </a:t>
                      </a: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056438"/>
                  </a:ext>
                </a:extLst>
              </a:tr>
              <a:tr h="1092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Methodology </a:t>
                      </a:r>
                      <a:endParaRPr lang="en-I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under observation</a:t>
                      </a: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676" marR="18676" marT="9338" marB="93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2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85E8-00AB-0A00-EE80-C1B74F62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622" y="650683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9066BB-EAC1-48E7-2A75-D6DAC3183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8394" y="2173189"/>
            <a:ext cx="781521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CANF provides a modern, intelligent, and climate-adaptive solution for crop yield prediction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Multimodal fusion significantly enhances accuracy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 improves transparency and trust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 deployment ensures real-world usability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sustainable and high-performance agriculture</a:t>
            </a:r>
          </a:p>
        </p:txBody>
      </p:sp>
    </p:spTree>
    <p:extLst>
      <p:ext uri="{BB962C8B-B14F-4D97-AF65-F5344CB8AC3E}">
        <p14:creationId xmlns:p14="http://schemas.microsoft.com/office/powerpoint/2010/main" val="87699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B4D0C-0427-D614-C112-8665E46D9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38F6-F91A-6CA9-72B6-4058C601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798" y="200039"/>
            <a:ext cx="5486400" cy="7620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5CD87F-25DF-2F23-2C06-4A03D8040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554" y="1079495"/>
            <a:ext cx="10974888" cy="577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SzPct val="52000"/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IoT &amp; Sensors: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real-time soil and weather sensors to continuously update the prediction model.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of Multimodal Transformers: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transformer-based architectures to improve cross-modal learning for weather, soil, and imagery.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Federated Learning for Privacy: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decentralized model training across regions without transferring farmer data.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Application for Farmers: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app that gives farmers instant yield prediction, crop health alerts, and smart suggestions.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Sustainability-Focused Optimization: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water usage, fertilizer consumption, and carbon footprint as additional prediction factors.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for Transparency: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agricultural operations securely to ensure trust and verify recommended practices.</a:t>
            </a:r>
          </a:p>
          <a:p>
            <a:pPr marL="228595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6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7E2F75-4811-DA85-8EE4-B6C45D9B50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426661"/>
              </p:ext>
            </p:extLst>
          </p:nvPr>
        </p:nvGraphicFramePr>
        <p:xfrm>
          <a:off x="3352800" y="1574800"/>
          <a:ext cx="5486400" cy="3708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41058">
                  <a:extLst>
                    <a:ext uri="{9D8B030D-6E8A-4147-A177-3AD203B41FA5}">
                      <a16:colId xmlns:a16="http://schemas.microsoft.com/office/drawing/2014/main" val="4180403572"/>
                    </a:ext>
                  </a:extLst>
                </a:gridCol>
                <a:gridCol w="1445342">
                  <a:extLst>
                    <a:ext uri="{9D8B030D-6E8A-4147-A177-3AD203B41FA5}">
                      <a16:colId xmlns:a16="http://schemas.microsoft.com/office/drawing/2014/main" val="153016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1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36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65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8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40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48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03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8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69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4114"/>
                  </a:ext>
                </a:extLst>
              </a:tr>
            </a:tbl>
          </a:graphicData>
        </a:graphic>
      </p:graphicFrame>
      <p:sp>
        <p:nvSpPr>
          <p:cNvPr id="4" name="Title 10">
            <a:extLst>
              <a:ext uri="{FF2B5EF4-FFF2-40B4-BE49-F238E27FC236}">
                <a16:creationId xmlns:a16="http://schemas.microsoft.com/office/drawing/2014/main" id="{C3DE0D81-1EAC-0932-8CA8-F2DF85BD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4" y="466426"/>
            <a:ext cx="10500852" cy="762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of the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5CC63-56CB-E11D-0E44-78E59EBDE1A9}"/>
              </a:ext>
            </a:extLst>
          </p:cNvPr>
          <p:cNvSpPr txBox="1"/>
          <p:nvPr/>
        </p:nvSpPr>
        <p:spPr>
          <a:xfrm>
            <a:off x="2182761" y="15748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Details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119BB-462B-2417-2E84-06E4F29B9C2C}"/>
              </a:ext>
            </a:extLst>
          </p:cNvPr>
          <p:cNvSpPr txBox="1"/>
          <p:nvPr/>
        </p:nvSpPr>
        <p:spPr>
          <a:xfrm>
            <a:off x="5034116" y="15748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No. of slides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2F0634-5E88-CEE1-F5EA-4943371D6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14839"/>
              </p:ext>
            </p:extLst>
          </p:nvPr>
        </p:nvGraphicFramePr>
        <p:xfrm>
          <a:off x="3352800" y="1882577"/>
          <a:ext cx="4041058" cy="360002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041058">
                  <a:extLst>
                    <a:ext uri="{9D8B030D-6E8A-4147-A177-3AD203B41FA5}">
                      <a16:colId xmlns:a16="http://schemas.microsoft.com/office/drawing/2014/main" val="3720787326"/>
                    </a:ext>
                  </a:extLst>
                </a:gridCol>
              </a:tblGrid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Outline 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26415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Aim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279467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Problem Statement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15403"/>
                  </a:ext>
                </a:extLst>
              </a:tr>
              <a:tr h="338663">
                <a:tc>
                  <a:txBody>
                    <a:bodyPr/>
                    <a:lstStyle/>
                    <a:p>
                      <a:r>
                        <a:rPr lang="en-US" sz="1600" dirty="0"/>
                        <a:t>Objectives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51662"/>
                  </a:ext>
                </a:extLst>
              </a:tr>
              <a:tr h="560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Literature Survey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base papers (list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atleast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15379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Methodology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81261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r>
                        <a:rPr lang="en-US" sz="1600" dirty="0"/>
                        <a:t>Results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72881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lvl="0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45010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Future scope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84116"/>
                  </a:ext>
                </a:extLst>
              </a:tr>
              <a:tr h="324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 (all the papers referred)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2618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064B91-7659-7F84-67FB-9D5D38A62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619"/>
              </p:ext>
            </p:extLst>
          </p:nvPr>
        </p:nvGraphicFramePr>
        <p:xfrm>
          <a:off x="7393858" y="1574800"/>
          <a:ext cx="1981200" cy="3907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260974977"/>
                    </a:ext>
                  </a:extLst>
                </a:gridCol>
              </a:tblGrid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No. of slides</a:t>
                      </a:r>
                    </a:p>
                  </a:txBody>
                  <a:tcPr marL="45720" marR="4572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6363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70588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01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578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01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91243"/>
                  </a:ext>
                </a:extLst>
              </a:tr>
              <a:tr h="3907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067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04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735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02</a:t>
                      </a:r>
                      <a:endParaRPr lang="en-US" sz="16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917269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86319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48317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27093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02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7466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190CEE-CA3E-C9E1-3E5D-E30CBB04B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43567"/>
              </p:ext>
            </p:extLst>
          </p:nvPr>
        </p:nvGraphicFramePr>
        <p:xfrm>
          <a:off x="2364658" y="1574800"/>
          <a:ext cx="5029200" cy="3907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9280920"/>
                    </a:ext>
                  </a:extLst>
                </a:gridCol>
              </a:tblGrid>
              <a:tr h="3517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Details </a:t>
                      </a:r>
                    </a:p>
                  </a:txBody>
                  <a:tcPr marL="45720" marR="4572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0563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Outline 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8837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Aim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0670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Problem Statement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96625"/>
                  </a:ext>
                </a:extLst>
              </a:tr>
              <a:tr h="390780">
                <a:tc>
                  <a:txBody>
                    <a:bodyPr/>
                    <a:lstStyle/>
                    <a:p>
                      <a:r>
                        <a:rPr lang="en-US" sz="1600" dirty="0"/>
                        <a:t>Objectives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4812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Literature Survey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Identified base papers (list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atleast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233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Methodology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7765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r>
                        <a:rPr lang="en-US" sz="1600" dirty="0"/>
                        <a:t>Results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5039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lvl="0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2875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Future scope</a:t>
                      </a: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098935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Bibliography (all the papers referred)</a:t>
                      </a:r>
                      <a:endParaRPr lang="en-US" sz="1600" b="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1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70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1C8B4-0BC6-FFD6-CDFA-FDAF2998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94854"/>
            <a:ext cx="5486400" cy="762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4C020-CB45-2445-C5CF-BF75C8525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5508" y="1535881"/>
            <a:ext cx="9081655" cy="454280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6th International Conference on Artificial Intelligence, Robotics, and Control Agentic AI for Pathogen-Based Plant Disease Detection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Sustainable Agriculture: Smart Farming Solution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in Agriculture: A Systematic Review of Crop Yield Prediction and Optimization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Transitions Proceedings journal homepage: http://www.keaipublishing.com/en/journals/global-transitions-proceedings/ An efficient algorithm for predicting crop using historical data and pattern matching technique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5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F847-5F07-15D0-3D33-2CE3A2A1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448563"/>
            <a:ext cx="11405419" cy="762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 M</a:t>
            </a:r>
            <a:br>
              <a:rPr lang="en-US" sz="3200" b="1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FD44-C06C-2145-5228-C68A471F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1391264"/>
            <a:ext cx="10618838" cy="301730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and explore AI-powered approaches for accurate crop yield prediction and agricultural optimization, thereby enabling sustainable farming practices, resource efficiency, and improved food security.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6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C187-2EF8-A035-9D1F-6F2B5D79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00" y="990455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9E69CD-161F-715A-DD16-B6313E1C4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0C472-3396-3958-9BD5-4F8D47C2FDE7}"/>
              </a:ext>
            </a:extLst>
          </p:cNvPr>
          <p:cNvSpPr txBox="1"/>
          <p:nvPr/>
        </p:nvSpPr>
        <p:spPr>
          <a:xfrm>
            <a:off x="336957" y="423314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054E8-345C-A961-54BC-0AF8655E60D5}"/>
              </a:ext>
            </a:extLst>
          </p:cNvPr>
          <p:cNvSpPr txBox="1"/>
          <p:nvPr/>
        </p:nvSpPr>
        <p:spPr>
          <a:xfrm>
            <a:off x="462116" y="2487561"/>
            <a:ext cx="113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crop yield estimation methods are inaccurate and resource-intensive, highlighting the need for AI-powered solutions that enable accurate prediction and sustainable optimization in agriculture.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48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BC52-4C84-9E95-70AD-03B8E1DE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D23A5C6-2C35-4A4F-B08B-92F4D74F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BECBB-88E0-323C-A991-8105DF60E175}"/>
              </a:ext>
            </a:extLst>
          </p:cNvPr>
          <p:cNvSpPr txBox="1"/>
          <p:nvPr/>
        </p:nvSpPr>
        <p:spPr>
          <a:xfrm>
            <a:off x="0" y="1228490"/>
            <a:ext cx="507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5CD56-4AFA-FA46-C562-E6813C25ECC2}"/>
              </a:ext>
            </a:extLst>
          </p:cNvPr>
          <p:cNvSpPr txBox="1"/>
          <p:nvPr/>
        </p:nvSpPr>
        <p:spPr>
          <a:xfrm>
            <a:off x="2743200" y="393290"/>
            <a:ext cx="657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7F052-7579-C97D-31ED-9A12A996EF00}"/>
              </a:ext>
            </a:extLst>
          </p:cNvPr>
          <p:cNvSpPr txBox="1"/>
          <p:nvPr/>
        </p:nvSpPr>
        <p:spPr>
          <a:xfrm>
            <a:off x="408039" y="1409618"/>
            <a:ext cx="467032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Objectives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highest yield prediction accuracy using multimodal AI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RMSE and MAE vs baseline models.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water/fertilizer planning using adaptive predictions.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D0545-6C1D-ECC4-F124-07B7D356712D}"/>
              </a:ext>
            </a:extLst>
          </p:cNvPr>
          <p:cNvSpPr txBox="1"/>
          <p:nvPr/>
        </p:nvSpPr>
        <p:spPr>
          <a:xfrm>
            <a:off x="7194753" y="1409618"/>
            <a:ext cx="389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Objectives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71A28E3-1598-C268-07C8-90D21E14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940" y="1871283"/>
            <a:ext cx="503411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explore the role of Artificial Intelligence in enhancing precision agriculture and sustainable farming.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AI framework that provides adaptive and intelligent recommendations for farmers.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explainable AI techniques that make predictions interpretable for non-technical users.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encourage data-driven decision-making in crop management, reducing dependency on traditional practices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0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5349-8525-4F2B-F7E7-70DCDC03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60574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9A89A9-7FB5-E2DC-56D3-3314E443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78" y="1644455"/>
            <a:ext cx="11026122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today faces significant challenges due to: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rainfall and climate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soil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food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 crop performance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provides: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of crop yield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precision agriculture and smart farming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CANF is an advanced AI approach that integrates weather, soil, and crop imagery to deliver highly accurate and climate-resilient yield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9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B990-1D10-A358-4E62-8A015BB6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8" y="220543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007F18-BD76-FAE7-BE4E-BBED59A9E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58362"/>
              </p:ext>
            </p:extLst>
          </p:nvPr>
        </p:nvGraphicFramePr>
        <p:xfrm>
          <a:off x="717755" y="1185626"/>
          <a:ext cx="10511502" cy="5459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942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936955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376516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538395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06274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75297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 in Agriculture: A Systematic Review of Crop Yield Prediction and Optimization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(IEEE Access, 2025)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Systematic Literature Review using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PRISMA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776 records → 25 studies. Compares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KNN, SVM, RF, 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DL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identifies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variables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(soil, climate, crop traits) and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(RMSE, MAE, R², MAPE).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map of algorithms, features, and metrics; highlights trends and gaps; open-access.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Secondary (no new experiments); heterogeneous datasets limit comparability.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Broad evidence that ML/DL improves yield prediction;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soil/climate dominate;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RMSE/MAE standard.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Calls out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quality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pre-processing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complexity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 key challenges; urges better generalization and standardized evaluation.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3640"/>
                  </a:ext>
                </a:extLst>
              </a:tr>
              <a:tr h="517445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12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A979-EF16-0BF9-DB0D-4C2A42CE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5A64-043B-3D3B-BE1F-6651894F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226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B3CB46-A192-27C7-ACB9-C13C5E9EB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11467"/>
              </p:ext>
            </p:extLst>
          </p:nvPr>
        </p:nvGraphicFramePr>
        <p:xfrm>
          <a:off x="747252" y="1097280"/>
          <a:ext cx="10482005" cy="5513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396999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18724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3958561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efficient algorithm for predicting crop using historical data and pattern matching technique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(Global Transitions Proceedings, 2021)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Builds regional crop recommendation using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historical weather/soil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(rainfall, temperature, slope, humidity, soil moisture),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IMD Pune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data; processing with 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Xarray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pattern-matching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over 50-year monthly aggregates.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Simple, fast; high reported accuracy; practical for farmer decisions at sowing time.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Karnataka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generalization beyond region untested; UI/device issues referenced in related work review.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IMD + curated crop list (20 crops).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 to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accuracy vs baselines (DT, NB, KNN, LR, ANN at 76–95%). Uses PR/FPR for validation.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Future: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scale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national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coverage; add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geospatial analysis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include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regional languages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UI.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92007"/>
                  </a:ext>
                </a:extLst>
              </a:tr>
              <a:tr h="344223"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39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83F47-BDB7-800B-4416-907AA81E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A702-E65E-9C0E-70C3-6F62CAD1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8" y="220543"/>
            <a:ext cx="11360800" cy="1122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sz="3600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BE94A3-3796-7D0F-73EE-0D631BA9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6214"/>
              </p:ext>
            </p:extLst>
          </p:nvPr>
        </p:nvGraphicFramePr>
        <p:xfrm>
          <a:off x="747252" y="1185626"/>
          <a:ext cx="10482005" cy="551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">
                  <a:extLst>
                    <a:ext uri="{9D8B030D-6E8A-4147-A177-3AD203B41FA5}">
                      <a16:colId xmlns:a16="http://schemas.microsoft.com/office/drawing/2014/main" val="298904201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570397"/>
                    </a:ext>
                  </a:extLst>
                </a:gridCol>
                <a:gridCol w="1856772">
                  <a:extLst>
                    <a:ext uri="{9D8B030D-6E8A-4147-A177-3AD203B41FA5}">
                      <a16:colId xmlns:a16="http://schemas.microsoft.com/office/drawing/2014/main" val="3872211010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517725833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2781498715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1333469586"/>
                    </a:ext>
                  </a:extLst>
                </a:gridCol>
                <a:gridCol w="1497547">
                  <a:extLst>
                    <a:ext uri="{9D8B030D-6E8A-4147-A177-3AD203B41FA5}">
                      <a16:colId xmlns:a16="http://schemas.microsoft.com/office/drawing/2014/main" val="3395875599"/>
                    </a:ext>
                  </a:extLst>
                </a:gridCol>
              </a:tblGrid>
              <a:tr h="1191099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 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/ 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 (Method / dataset /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/ 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070478"/>
                  </a:ext>
                </a:extLst>
              </a:tr>
              <a:tr h="4322040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proposed framework for crop yield prediction using hybrid feature selection approach and optimized machine learning(Neural Computing and Applications (2024)(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Proposes a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feature </a:t>
                      </a: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</a:t>
                      </a: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ICOA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tune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hyperparameters for yield prediction. Extensive experiments benchmark against SOTA. 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accuracy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efficiency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 baselines; clear ablation of feature selection + optimization.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complexity; requires careful parameterization and may be compute-intensive for edge devices.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indings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Optimized-SVR outperforms competing models on standard error metrics (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RMSE/MAE/MAPE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reductions).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Suggests extending to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crops/regions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exploring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 hybrids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deployment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13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70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Agribusiness Newsletter Modern Minimal Presentation</Template>
  <TotalTime>983</TotalTime>
  <Words>2087</Words>
  <Application>Microsoft Office PowerPoint</Application>
  <PresentationFormat>Widescreen</PresentationFormat>
  <Paragraphs>293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Playfair Display SemiBold</vt:lpstr>
      <vt:lpstr>Times New Roman</vt:lpstr>
      <vt:lpstr>Office Theme</vt:lpstr>
      <vt:lpstr>Simple Light</vt:lpstr>
      <vt:lpstr>1_Office Theme</vt:lpstr>
      <vt:lpstr>1_Simple Light</vt:lpstr>
      <vt:lpstr>2_Office Theme</vt:lpstr>
      <vt:lpstr>AI Powered Crop Yield </vt:lpstr>
      <vt:lpstr>Contents of the Presentation</vt:lpstr>
      <vt:lpstr>A I M </vt:lpstr>
      <vt:lpstr>PROBLEM STATEMENT </vt:lpstr>
      <vt:lpstr>PowerPoint Presentation</vt:lpstr>
      <vt:lpstr>INTRODUCTION</vt:lpstr>
      <vt:lpstr>LITERATURE  REVIEW</vt:lpstr>
      <vt:lpstr>LITERATURE  REVIEW</vt:lpstr>
      <vt:lpstr>LITERATURE  REVIEW</vt:lpstr>
      <vt:lpstr>LITERATURE  REVIEW</vt:lpstr>
      <vt:lpstr>LITERATURE  REVIEW</vt:lpstr>
      <vt:lpstr>LITERATURE  REVIEW</vt:lpstr>
      <vt:lpstr>Research Gaps in Existing Literature</vt:lpstr>
      <vt:lpstr>Existing Methodology</vt:lpstr>
      <vt:lpstr>Proposed Methodology</vt:lpstr>
      <vt:lpstr>PowerPoint Presentation</vt:lpstr>
      <vt:lpstr>Results</vt:lpstr>
      <vt:lpstr>Conclusion</vt:lpstr>
      <vt:lpstr>Future Scope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Niranjan Thorave</dc:creator>
  <cp:lastModifiedBy>Niranjan Thorave</cp:lastModifiedBy>
  <cp:revision>8</cp:revision>
  <dcterms:created xsi:type="dcterms:W3CDTF">2025-09-07T13:57:37Z</dcterms:created>
  <dcterms:modified xsi:type="dcterms:W3CDTF">2025-11-21T17:48:48Z</dcterms:modified>
</cp:coreProperties>
</file>